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6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12/7/2020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12/7/2020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12/7/2020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12/7/2020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12/7/2020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estmedicalschoolonline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2.wmv"/><Relationship Id="rId7" Type="http://schemas.openxmlformats.org/officeDocument/2006/relationships/image" Target="../media/image5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4.xml"/><Relationship Id="rId4" Type="http://schemas.openxmlformats.org/officeDocument/2006/relationships/video" Target="../media/media2.wmv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wmv"/><Relationship Id="rId1" Type="http://schemas.microsoft.com/office/2007/relationships/media" Target="../media/media4.wmv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5.wmv"/><Relationship Id="rId1" Type="http://schemas.microsoft.com/office/2007/relationships/media" Target="../media/media5.wmv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6.wmv"/><Relationship Id="rId1" Type="http://schemas.microsoft.com/office/2007/relationships/media" Target="../media/media6.wmv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7.wmv"/><Relationship Id="rId7" Type="http://schemas.openxmlformats.org/officeDocument/2006/relationships/image" Target="../media/image10.png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7.wmv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Crashed in a Minute on Table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1" y="4394039"/>
            <a:ext cx="8708377" cy="154312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Dr A M Thirugnanam, Senior Interventional Cardiologist</a:t>
            </a:r>
          </a:p>
          <a:p>
            <a:r>
              <a:rPr lang="en-US" dirty="0" smtClean="0"/>
              <a:t>Director of Interventional Cardiology</a:t>
            </a:r>
          </a:p>
          <a:p>
            <a:r>
              <a:rPr lang="en-US" dirty="0" smtClean="0">
                <a:hlinkClick r:id="rId2"/>
              </a:rPr>
              <a:t>www.bestmedicalschoolonline.com</a:t>
            </a:r>
            <a:endParaRPr lang="en-US" dirty="0" smtClean="0"/>
          </a:p>
          <a:p>
            <a:r>
              <a:rPr lang="en-US" dirty="0" smtClean="0"/>
              <a:t>www.cardiologycourse.com</a:t>
            </a:r>
            <a:r>
              <a:rPr lang="en-US" dirty="0" smtClean="0"/>
              <a:t> </a:t>
            </a:r>
          </a:p>
          <a:p>
            <a:r>
              <a:rPr lang="en-US" dirty="0" smtClean="0"/>
              <a:t>Hyderabad</a:t>
            </a:r>
            <a:r>
              <a:rPr lang="en-US" dirty="0" smtClean="0"/>
              <a:t>, India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94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56 years old Lady Doctor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Had known history of hypertension for 10 yrs. Recovered from severe with multiple organ failure before 6 years back.</a:t>
            </a:r>
          </a:p>
          <a:p>
            <a:r>
              <a:rPr lang="en-US" dirty="0" smtClean="0"/>
              <a:t>Osteo</a:t>
            </a:r>
            <a:r>
              <a:rPr lang="en-US" dirty="0"/>
              <a:t>-</a:t>
            </a:r>
            <a:r>
              <a:rPr lang="en-US" dirty="0" smtClean="0"/>
              <a:t>arthritis on self medications ( NSAID)</a:t>
            </a:r>
          </a:p>
          <a:p>
            <a:r>
              <a:rPr lang="en-US" dirty="0" smtClean="0"/>
              <a:t>Sedentary, BMI-26. </a:t>
            </a:r>
          </a:p>
          <a:p>
            <a:r>
              <a:rPr lang="en-US" dirty="0" smtClean="0"/>
              <a:t>Food-Non Veg, Positive Dyslipidemia.</a:t>
            </a:r>
          </a:p>
          <a:p>
            <a:r>
              <a:rPr lang="en-US" dirty="0" smtClean="0"/>
              <a:t>Never undergone any cardiac evaluation before.</a:t>
            </a:r>
          </a:p>
          <a:p>
            <a:r>
              <a:rPr lang="en-US" dirty="0" smtClean="0"/>
              <a:t>Default medications for HTN, DLP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98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One day at 7 PM arrived in emergency department with crescendo angina for 36 hrs. took first EKG after 24 </a:t>
            </a:r>
            <a:r>
              <a:rPr lang="en-US" dirty="0" err="1" smtClean="0"/>
              <a:t>hrs</a:t>
            </a:r>
            <a:r>
              <a:rPr lang="en-US" dirty="0" smtClean="0"/>
              <a:t> at an outside diagnostic center and got reported with AMI. Attended emergency at 36hrs.</a:t>
            </a:r>
          </a:p>
          <a:p>
            <a:r>
              <a:rPr lang="en-US" dirty="0" smtClean="0"/>
              <a:t>EKG- ST elevation in all chest leads and ST-T changes in other leads.</a:t>
            </a:r>
          </a:p>
          <a:p>
            <a:r>
              <a:rPr lang="en-US" dirty="0" smtClean="0"/>
              <a:t>Elevated cardiac enzymes, RBS-104 mg, Cr-1.4, CTnI-2600ng/dl, LVEF-35% with severe hypokinetic IVS and Apical LV, CXR-N and USG Abdomen- mild Hepatomegaly and mild renal parenchymal changes.</a:t>
            </a:r>
          </a:p>
          <a:p>
            <a:r>
              <a:rPr lang="en-US" dirty="0" smtClean="0"/>
              <a:t>BP-120/80, HR-90/min, O2-92%, Skin- wet, Lungs- mild bilateral </a:t>
            </a:r>
            <a:r>
              <a:rPr lang="en-US" dirty="0" err="1" smtClean="0"/>
              <a:t>crepitations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6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Emergency 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Loading dose clopidogrel, ASA and Bolus reopro given. Half dose of TPA inhibitor given at night. But Patient was experiencing intermittent chest pain  whole night.</a:t>
            </a:r>
          </a:p>
          <a:p>
            <a:r>
              <a:rPr lang="en-US" dirty="0" smtClean="0"/>
              <a:t>Next took the patient for CAG with Noradrenalin. </a:t>
            </a:r>
          </a:p>
          <a:p>
            <a:r>
              <a:rPr lang="en-US" dirty="0" smtClean="0"/>
              <a:t>CAG-LAD proximal to mid 90-96% type C lesion, RCA- 80-90%  lesion at  mid level.</a:t>
            </a:r>
          </a:p>
          <a:p>
            <a:r>
              <a:rPr lang="en-US" dirty="0" smtClean="0"/>
              <a:t>We kept additional artery and venous lines for supporting devices.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34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CAG through Right Radial Route</a:t>
            </a:r>
            <a:endParaRPr lang="en-US" dirty="0"/>
          </a:p>
        </p:txBody>
      </p:sp>
      <p:pic>
        <p:nvPicPr>
          <p:cNvPr id="12" name="00000005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45213" y="2336800"/>
            <a:ext cx="3598862" cy="3598863"/>
          </a:xfrm>
        </p:spPr>
      </p:pic>
      <p:pic>
        <p:nvPicPr>
          <p:cNvPr id="11" name="0000000A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30313" y="2336800"/>
            <a:ext cx="3598862" cy="3598863"/>
          </a:xfrm>
        </p:spPr>
      </p:pic>
    </p:spTree>
    <p:extLst>
      <p:ext uri="{BB962C8B-B14F-4D97-AF65-F5344CB8AC3E}">
        <p14:creationId xmlns:p14="http://schemas.microsoft.com/office/powerpoint/2010/main" val="2403482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4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0" repeatCount="indefinite" fill="remove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6" repeatCount="indefinite" fill="remove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CAG in 10 min developed Hypotension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Patient was on Noradrenalin and Dobutamin. Suddenly developed hypotension while discussing with relatives. Increased the dose to maximum when hypotension.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Put </a:t>
            </a:r>
            <a:r>
              <a:rPr lang="en-US" smtClean="0"/>
              <a:t>stent 2.75/23 </a:t>
            </a:r>
            <a:r>
              <a:rPr lang="en-US" dirty="0" smtClean="0"/>
              <a:t>at 12 </a:t>
            </a:r>
            <a:r>
              <a:rPr lang="en-US" dirty="0" err="1" smtClean="0"/>
              <a:t>atm</a:t>
            </a:r>
            <a:r>
              <a:rPr lang="en-US" dirty="0" smtClean="0"/>
              <a:t> to LAD proximal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26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There is no damping in LAD. 6 Fr Guide</a:t>
            </a:r>
            <a:endParaRPr lang="en-US" dirty="0"/>
          </a:p>
        </p:txBody>
      </p:sp>
      <p:pic>
        <p:nvPicPr>
          <p:cNvPr id="4" name="0000000C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03054" y="1981200"/>
            <a:ext cx="4876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455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Stent deployment. </a:t>
            </a:r>
            <a:r>
              <a:rPr lang="en-US" dirty="0" err="1" smtClean="0"/>
              <a:t>Xience-Exp</a:t>
            </a:r>
            <a:r>
              <a:rPr lang="en-US" dirty="0" smtClean="0"/>
              <a:t> 2.75/28mm </a:t>
            </a:r>
            <a:endParaRPr lang="en-US" dirty="0"/>
          </a:p>
        </p:txBody>
      </p:sp>
      <p:pic>
        <p:nvPicPr>
          <p:cNvPr id="3" name="0000000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80327" y="1981200"/>
            <a:ext cx="4876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558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	No Dissection and Damping</a:t>
            </a:r>
            <a:endParaRPr lang="en-US" dirty="0"/>
          </a:p>
        </p:txBody>
      </p:sp>
      <p:pic>
        <p:nvPicPr>
          <p:cNvPr id="3" name="0000001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67448" y="1981200"/>
            <a:ext cx="4876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713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minute of Complete cardiac arrest</a:t>
            </a:r>
            <a:endParaRPr lang="en-US" dirty="0"/>
          </a:p>
        </p:txBody>
      </p:sp>
      <p:pic>
        <p:nvPicPr>
          <p:cNvPr id="3" name="0000001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12901" y="1981200"/>
            <a:ext cx="4876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248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There is no time for Device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essential measure have been taken. But nothing were achieved.</a:t>
            </a:r>
          </a:p>
          <a:p>
            <a:r>
              <a:rPr lang="en-US" dirty="0" smtClean="0"/>
              <a:t>The reasons were lot to think and discuss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296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Larger amount of myocardium insult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Larger volume of myocardial apoptosis is the main reason for slow flow, no flow and sudden cardiac arrest in side the hospital and out side the hospital.</a:t>
            </a:r>
          </a:p>
          <a:p>
            <a:r>
              <a:rPr lang="en-US" dirty="0" smtClean="0"/>
              <a:t> </a:t>
            </a:r>
            <a:r>
              <a:rPr lang="en-US" dirty="0"/>
              <a:t>In Massive apoptosis no procedure, measures, devices and management will work.</a:t>
            </a:r>
          </a:p>
          <a:p>
            <a:r>
              <a:rPr lang="en-US" dirty="0"/>
              <a:t>So far we have no any commercially available bio marker to assess massive apoptosis </a:t>
            </a:r>
            <a:r>
              <a:rPr lang="en-US" dirty="0" smtClean="0"/>
              <a:t>is called heavenly closure of Myocytes function.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59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Timing of Apoptosis in AMI and Markers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6-120 hrs. after MI- TUNEL + DNA laddering</a:t>
            </a:r>
          </a:p>
          <a:p>
            <a:r>
              <a:rPr lang="en-US" dirty="0" smtClean="0"/>
              <a:t>3-14 hrs. after MI – TUNEL + DNA laddering</a:t>
            </a:r>
          </a:p>
          <a:p>
            <a:r>
              <a:rPr lang="en-US" dirty="0" smtClean="0"/>
              <a:t>3.5-22 hrs. after MI – Annexin-V</a:t>
            </a:r>
          </a:p>
          <a:p>
            <a:r>
              <a:rPr lang="en-US" dirty="0" smtClean="0"/>
              <a:t>Some other markers like; Bcl-2, </a:t>
            </a:r>
            <a:r>
              <a:rPr lang="en-US" dirty="0" err="1" smtClean="0"/>
              <a:t>Bax</a:t>
            </a:r>
            <a:r>
              <a:rPr lang="en-US" dirty="0" smtClean="0"/>
              <a:t>, sFas, P53</a:t>
            </a:r>
            <a:r>
              <a:rPr lang="en-US" dirty="0"/>
              <a:t>.</a:t>
            </a:r>
            <a:r>
              <a:rPr lang="en-US" dirty="0" smtClean="0"/>
              <a:t> </a:t>
            </a:r>
          </a:p>
          <a:p>
            <a:r>
              <a:rPr lang="en-US" dirty="0" smtClean="0"/>
              <a:t>JAK/STAT- </a:t>
            </a:r>
            <a:r>
              <a:rPr lang="en-US" sz="1600" dirty="0" smtClean="0"/>
              <a:t>Janus Kinase/ </a:t>
            </a:r>
            <a:r>
              <a:rPr lang="en-US" sz="1600" dirty="0" err="1" smtClean="0"/>
              <a:t>Singnal</a:t>
            </a:r>
            <a:r>
              <a:rPr lang="en-US" sz="1600" dirty="0" smtClean="0"/>
              <a:t> Transducer and Activator of Transcription</a:t>
            </a:r>
          </a:p>
          <a:p>
            <a:r>
              <a:rPr lang="en-US" dirty="0" smtClean="0"/>
              <a:t>SAPK- </a:t>
            </a:r>
            <a:r>
              <a:rPr lang="en-US" sz="1400" dirty="0" smtClean="0"/>
              <a:t>Stress Activated Protein Kinase</a:t>
            </a:r>
            <a:r>
              <a:rPr lang="en-US" dirty="0" smtClean="0"/>
              <a:t>.</a:t>
            </a:r>
          </a:p>
          <a:p>
            <a:r>
              <a:rPr lang="en-US" dirty="0" smtClean="0"/>
              <a:t>sFas- </a:t>
            </a:r>
            <a:r>
              <a:rPr lang="en-US" sz="1400" dirty="0" smtClean="0"/>
              <a:t>an inhibitor of apoptosis, sFas</a:t>
            </a:r>
            <a:r>
              <a:rPr lang="en-US" sz="1400" dirty="0"/>
              <a:t> </a:t>
            </a:r>
            <a:r>
              <a:rPr lang="en-US" sz="1400" dirty="0" smtClean="0"/>
              <a:t>ligand –an inducer of apoptosis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TUNEL- </a:t>
            </a:r>
            <a:r>
              <a:rPr lang="en-US" sz="1500" dirty="0" smtClean="0"/>
              <a:t>Terminal deoxynucleotidyl Transferase mediated </a:t>
            </a:r>
            <a:r>
              <a:rPr lang="en-US" sz="1500" dirty="0" err="1" smtClean="0"/>
              <a:t>dUTP</a:t>
            </a:r>
            <a:r>
              <a:rPr lang="en-US" sz="1500" dirty="0" smtClean="0"/>
              <a:t> nick end Labelling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51077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Identifying Radiolucency by Fluoroscope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Ex. AWMI. WP-3 days</a:t>
            </a:r>
            <a:endParaRPr lang="en-US" dirty="0"/>
          </a:p>
        </p:txBody>
      </p:sp>
      <p:pic>
        <p:nvPicPr>
          <p:cNvPr id="7" name="0000000A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77975" y="3030538"/>
            <a:ext cx="2905125" cy="2905125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Evolving ILMI. WP-4 days. IABP support</a:t>
            </a:r>
            <a:endParaRPr lang="en-US" dirty="0"/>
          </a:p>
        </p:txBody>
      </p:sp>
      <p:pic>
        <p:nvPicPr>
          <p:cNvPr id="10" name="5BML3EDS">
            <a:hlinkClick r:id="" action="ppaction://media"/>
          </p:cNvPr>
          <p:cNvPicPr>
            <a:picLocks noGrp="1" noChangeAspect="1"/>
          </p:cNvPicPr>
          <p:nvPr>
            <p:ph sz="quarter" idx="4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491288" y="3030538"/>
            <a:ext cx="2905125" cy="2905125"/>
          </a:xfrm>
        </p:spPr>
      </p:pic>
    </p:spTree>
    <p:extLst>
      <p:ext uri="{BB962C8B-B14F-4D97-AF65-F5344CB8AC3E}">
        <p14:creationId xmlns:p14="http://schemas.microsoft.com/office/powerpoint/2010/main" val="3116405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4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8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remove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6" repeatCount="indefinite" fill="remove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 have found from my Researches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Those who recovered from multiple organ failure will have poor result in ACS.</a:t>
            </a:r>
          </a:p>
          <a:p>
            <a:r>
              <a:rPr lang="en-US" dirty="0" smtClean="0"/>
              <a:t>Window period more than 36 hrs. Crescendo angina and highly elevated </a:t>
            </a:r>
            <a:r>
              <a:rPr lang="en-US" dirty="0" err="1" smtClean="0"/>
              <a:t>CtnI</a:t>
            </a:r>
            <a:r>
              <a:rPr lang="en-US" dirty="0"/>
              <a:t>.</a:t>
            </a:r>
            <a:endParaRPr lang="en-US" dirty="0" smtClean="0"/>
          </a:p>
          <a:p>
            <a:r>
              <a:rPr lang="en-US" dirty="0" smtClean="0"/>
              <a:t>Sedentary life style</a:t>
            </a:r>
          </a:p>
          <a:p>
            <a:r>
              <a:rPr lang="en-US" dirty="0" smtClean="0"/>
              <a:t>Female always comes under high risk</a:t>
            </a:r>
          </a:p>
          <a:p>
            <a:r>
              <a:rPr lang="en-US" dirty="0" smtClean="0"/>
              <a:t>Finally important and only one pathological cause is Apoptosis of large volume of myocytes. Massive apoptosis happen in above said risk factors.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15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114</TotalTime>
  <Words>583</Words>
  <Application>Microsoft Office PowerPoint</Application>
  <PresentationFormat>Widescreen</PresentationFormat>
  <Paragraphs>57</Paragraphs>
  <Slides>15</Slides>
  <Notes>0</Notes>
  <HiddenSlides>0</HiddenSlides>
  <MMClips>8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Trebuchet MS</vt:lpstr>
      <vt:lpstr>Berlin</vt:lpstr>
      <vt:lpstr>Crashed in a Minute on Table</vt:lpstr>
      <vt:lpstr>56 years old Lady Doctor</vt:lpstr>
      <vt:lpstr>Clinical Evaluation</vt:lpstr>
      <vt:lpstr>Emergency Treatment</vt:lpstr>
      <vt:lpstr>CAG through Right Radial Route</vt:lpstr>
      <vt:lpstr>After CAG in 10 min developed Hypotension</vt:lpstr>
      <vt:lpstr>There is no damping in LAD. 6 Fr Guide</vt:lpstr>
      <vt:lpstr>Stent deployment. Xience-Exp 2.75/28mm </vt:lpstr>
      <vt:lpstr>  No Dissection and Damping</vt:lpstr>
      <vt:lpstr>A minute of Complete cardiac arrest</vt:lpstr>
      <vt:lpstr>There is no time for Device management</vt:lpstr>
      <vt:lpstr>Larger amount of myocardium insult</vt:lpstr>
      <vt:lpstr>Timing of Apoptosis in AMI and Markers</vt:lpstr>
      <vt:lpstr>Identifying Radiolucency by Fluoroscope</vt:lpstr>
      <vt:lpstr>What I have found from my Researches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Crashed in a Minute on Table</dc:title>
  <dc:creator>Dr AM Thirugnanam</dc:creator>
  <cp:lastModifiedBy>Dr AM Thirugnanam</cp:lastModifiedBy>
  <cp:revision>19</cp:revision>
  <dcterms:created xsi:type="dcterms:W3CDTF">2016-12-26T15:11:33Z</dcterms:created>
  <dcterms:modified xsi:type="dcterms:W3CDTF">2020-12-07T06:03:20Z</dcterms:modified>
</cp:coreProperties>
</file>