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0"/>
  </p:notesMasterIdLst>
  <p:sldIdLst>
    <p:sldId id="256" r:id="rId2"/>
    <p:sldId id="259" r:id="rId3"/>
    <p:sldId id="260" r:id="rId4"/>
    <p:sldId id="270" r:id="rId5"/>
    <p:sldId id="269" r:id="rId6"/>
    <p:sldId id="271" r:id="rId7"/>
    <p:sldId id="265" r:id="rId8"/>
    <p:sldId id="262" r:id="rId9"/>
    <p:sldId id="264" r:id="rId10"/>
    <p:sldId id="263" r:id="rId11"/>
    <p:sldId id="267" r:id="rId12"/>
    <p:sldId id="268" r:id="rId13"/>
    <p:sldId id="272" r:id="rId14"/>
    <p:sldId id="275" r:id="rId15"/>
    <p:sldId id="276" r:id="rId16"/>
    <p:sldId id="290" r:id="rId17"/>
    <p:sldId id="273" r:id="rId18"/>
    <p:sldId id="274" r:id="rId19"/>
    <p:sldId id="266" r:id="rId20"/>
    <p:sldId id="277" r:id="rId21"/>
    <p:sldId id="278" r:id="rId22"/>
    <p:sldId id="279" r:id="rId23"/>
    <p:sldId id="280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1" r:id="rId32"/>
    <p:sldId id="291" r:id="rId33"/>
    <p:sldId id="296" r:id="rId34"/>
    <p:sldId id="292" r:id="rId35"/>
    <p:sldId id="297" r:id="rId36"/>
    <p:sldId id="294" r:id="rId37"/>
    <p:sldId id="298" r:id="rId38"/>
    <p:sldId id="299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4" d="100"/>
        <a:sy n="74" d="100"/>
      </p:scale>
      <p:origin x="0" y="-56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84DB54-0F62-4640-9D0F-42742F77AD43}" type="datetimeFigureOut">
              <a:rPr lang="en-US" smtClean="0"/>
              <a:t>28-Apr-18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D0DF9B-8D1D-44B4-B080-17E4BD2E5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688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495D50-3046-4FA5-B16F-39EBEEAC9CDC}" type="slidenum">
              <a:rPr lang="en-US"/>
              <a:pPr/>
              <a:t>13</a:t>
            </a:fld>
            <a:endParaRPr lang="en-US"/>
          </a:p>
        </p:txBody>
      </p:sp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660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128F14-BF88-4FDB-AC41-FCE9D8A6D962}" type="slidenum">
              <a:rPr lang="en-US"/>
              <a:pPr/>
              <a:t>14</a:t>
            </a:fld>
            <a:endParaRPr lang="en-US"/>
          </a:p>
        </p:txBody>
      </p:sp>
      <p:sp>
        <p:nvSpPr>
          <p:cNvPr id="23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644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D745B4-9D31-452E-A3DB-2E6689027B88}" type="slidenum">
              <a:rPr lang="en-US"/>
              <a:pPr/>
              <a:t>17</a:t>
            </a:fld>
            <a:endParaRPr lang="en-US"/>
          </a:p>
        </p:txBody>
      </p:sp>
      <p:sp>
        <p:nvSpPr>
          <p:cNvPr id="20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274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DEE6EA-6257-4474-9A6D-1BBE37C38A13}" type="slidenum">
              <a:rPr lang="en-US"/>
              <a:pPr/>
              <a:t>18</a:t>
            </a:fld>
            <a:endParaRPr lang="en-US"/>
          </a:p>
        </p:txBody>
      </p:sp>
      <p:sp>
        <p:nvSpPr>
          <p:cNvPr id="205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049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28-Apr-18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28-Apr-18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28-Apr-18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28-Apr-18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28-Apr-18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28-Apr-18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28-Apr-18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28-Apr-18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28-Apr-18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28-Apr-18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28-Apr-18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28-Apr-18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28-Apr-18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28-Apr-18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28-Apr-18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28-Apr-18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28-Apr-18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533400"/>
            <a:ext cx="10261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16000" y="1905000"/>
            <a:ext cx="10261600" cy="4038600"/>
          </a:xfrm>
        </p:spPr>
        <p:txBody>
          <a:bodyPr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C997AD-2E08-4E9F-A40B-D646CC09211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38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162051" y="533401"/>
            <a:ext cx="10883900" cy="10906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217084" y="1905000"/>
            <a:ext cx="5304367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724651" y="1905000"/>
            <a:ext cx="5306483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217084" y="4076700"/>
            <a:ext cx="5304367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24651" y="4076700"/>
            <a:ext cx="5306483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536700" y="62865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787900" y="62865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359900" y="62865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E4C53B97-BF56-4A8A-9E68-43B91D3ED6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27697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2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28-Apr-18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  <p:sldLayoutId id="2147483669" r:id="rId18"/>
    <p:sldLayoutId id="2147483670" r:id="rId1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Hypertension Learning Academy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 AM Thirugnanam, Senior Interventional Cardiologist,</a:t>
            </a:r>
          </a:p>
          <a:p>
            <a:r>
              <a:rPr lang="en-US" dirty="0" smtClean="0"/>
              <a:t>Ipcard Cardiac Care Center, Hyderabad, India. 28-04-2018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193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How </a:t>
            </a:r>
            <a:r>
              <a:rPr lang="en-US" dirty="0"/>
              <a:t>many of you have confident of treating HTN completely?</a:t>
            </a:r>
          </a:p>
        </p:txBody>
      </p:sp>
    </p:spTree>
    <p:extLst>
      <p:ext uri="{BB962C8B-B14F-4D97-AF65-F5344CB8AC3E}">
        <p14:creationId xmlns:p14="http://schemas.microsoft.com/office/powerpoint/2010/main" val="960253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</a:t>
            </a:r>
            <a:r>
              <a:rPr lang="en-US" dirty="0"/>
              <a:t>of you worry about number of drugs in a patient for HTN?</a:t>
            </a:r>
          </a:p>
        </p:txBody>
      </p:sp>
    </p:spTree>
    <p:extLst>
      <p:ext uri="{BB962C8B-B14F-4D97-AF65-F5344CB8AC3E}">
        <p14:creationId xmlns:p14="http://schemas.microsoft.com/office/powerpoint/2010/main" val="3151231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patient’s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HTN for 40 years, never below 170mmhg and 100mmhg</a:t>
            </a:r>
          </a:p>
          <a:p>
            <a:r>
              <a:rPr lang="en-US" dirty="0" smtClean="0"/>
              <a:t>DM for 3 years</a:t>
            </a:r>
          </a:p>
          <a:p>
            <a:r>
              <a:rPr lang="en-US" dirty="0" smtClean="0"/>
              <a:t>Old CVA, recurrent CVA events old Fresh infarct in both hemisphere of brain</a:t>
            </a:r>
          </a:p>
          <a:p>
            <a:r>
              <a:rPr lang="en-US" dirty="0" smtClean="0"/>
              <a:t>Bilateral renal artery stenosis and Post renal artery stenting</a:t>
            </a:r>
          </a:p>
          <a:p>
            <a:r>
              <a:rPr lang="en-US" dirty="0" smtClean="0"/>
              <a:t>Severe Triple vessel diseases, post </a:t>
            </a:r>
            <a:r>
              <a:rPr lang="en-US" smtClean="0"/>
              <a:t>LAD stenting</a:t>
            </a:r>
            <a:endParaRPr lang="en-US" dirty="0" smtClean="0"/>
          </a:p>
          <a:p>
            <a:r>
              <a:rPr lang="en-US" dirty="0" smtClean="0"/>
              <a:t>Severe RT vertebral and bilateral common carotids diseases</a:t>
            </a:r>
          </a:p>
          <a:p>
            <a:r>
              <a:rPr lang="en-US" dirty="0" smtClean="0"/>
              <a:t>CKD- stage-4, </a:t>
            </a:r>
            <a:r>
              <a:rPr lang="en-US" dirty="0" err="1" smtClean="0"/>
              <a:t>eGFR</a:t>
            </a:r>
            <a:r>
              <a:rPr lang="en-US" dirty="0" smtClean="0"/>
              <a:t>- 25ml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400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Following medications  (15 drugs)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dirty="0" smtClean="0"/>
              <a:t>Prazosin 10 mg BD</a:t>
            </a:r>
          </a:p>
          <a:p>
            <a:r>
              <a:rPr lang="en-US" dirty="0" smtClean="0"/>
              <a:t>Nitroglycerine 6.4mg BD</a:t>
            </a:r>
          </a:p>
          <a:p>
            <a:r>
              <a:rPr lang="en-US" dirty="0" smtClean="0"/>
              <a:t>Torsemide 10mg TID</a:t>
            </a:r>
          </a:p>
          <a:p>
            <a:r>
              <a:rPr lang="en-US" dirty="0" smtClean="0"/>
              <a:t>Cilnidipine and Metoprolol BID</a:t>
            </a:r>
          </a:p>
          <a:p>
            <a:r>
              <a:rPr lang="en-US" dirty="0" smtClean="0"/>
              <a:t>Nicorandil 10 mg BID</a:t>
            </a:r>
          </a:p>
          <a:p>
            <a:r>
              <a:rPr lang="en-US" dirty="0" err="1" smtClean="0"/>
              <a:t>Trimetazidine</a:t>
            </a:r>
            <a:r>
              <a:rPr lang="en-US" dirty="0" smtClean="0"/>
              <a:t> 35mg BID</a:t>
            </a:r>
          </a:p>
          <a:p>
            <a:r>
              <a:rPr lang="en-US" dirty="0" smtClean="0"/>
              <a:t>Rosuvastatin-20mg OD</a:t>
            </a:r>
          </a:p>
          <a:p>
            <a:r>
              <a:rPr lang="en-US" dirty="0" smtClean="0"/>
              <a:t>Clopidogrel and Aspirin-150/75 OD</a:t>
            </a:r>
          </a:p>
          <a:p>
            <a:r>
              <a:rPr lang="en-US" dirty="0" smtClean="0"/>
              <a:t>Acinocoumarol 1mg OD</a:t>
            </a:r>
          </a:p>
          <a:p>
            <a:r>
              <a:rPr lang="en-US" dirty="0" smtClean="0"/>
              <a:t>Calcium and Vit-D3</a:t>
            </a:r>
          </a:p>
          <a:p>
            <a:r>
              <a:rPr lang="en-US" dirty="0" err="1" smtClean="0"/>
              <a:t>Strocit</a:t>
            </a:r>
            <a:r>
              <a:rPr lang="en-US" dirty="0" smtClean="0"/>
              <a:t>-P BID</a:t>
            </a:r>
          </a:p>
          <a:p>
            <a:r>
              <a:rPr lang="en-US" dirty="0" err="1" smtClean="0"/>
              <a:t>Vertin</a:t>
            </a:r>
            <a:r>
              <a:rPr lang="en-US" dirty="0" smtClean="0"/>
              <a:t> 16 mg BID</a:t>
            </a:r>
          </a:p>
          <a:p>
            <a:r>
              <a:rPr lang="en-US" dirty="0" smtClean="0"/>
              <a:t>Esomeprazole and Domperidone OD</a:t>
            </a:r>
          </a:p>
          <a:p>
            <a:r>
              <a:rPr lang="en-US" dirty="0" smtClean="0"/>
              <a:t>Clonazepam 1mg OD</a:t>
            </a:r>
          </a:p>
          <a:p>
            <a:r>
              <a:rPr lang="en-US" dirty="0" err="1" smtClean="0"/>
              <a:t>Cereplus</a:t>
            </a:r>
            <a:r>
              <a:rPr lang="en-US" dirty="0" smtClean="0"/>
              <a:t> OD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207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-76200"/>
            <a:ext cx="9144000" cy="114300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dirty="0">
                <a:latin typeface="+mn-lt"/>
                <a:cs typeface="Times New Roman" pitchFamily="18" charset="0"/>
              </a:rPr>
              <a:t>BP MEASUREMENT: if we fault at technique</a:t>
            </a:r>
          </a:p>
        </p:txBody>
      </p:sp>
      <p:graphicFrame>
        <p:nvGraphicFramePr>
          <p:cNvPr id="422915" name="Group 3"/>
          <p:cNvGraphicFramePr>
            <a:graphicFrameLocks noGrp="1"/>
          </p:cNvGraphicFramePr>
          <p:nvPr>
            <p:ph type="tbl" idx="1"/>
          </p:nvPr>
        </p:nvGraphicFramePr>
        <p:xfrm>
          <a:off x="1828800" y="1828801"/>
          <a:ext cx="8839200" cy="6994525"/>
        </p:xfrm>
        <a:graphic>
          <a:graphicData uri="http://schemas.openxmlformats.org/drawingml/2006/table">
            <a:tbl>
              <a:tblPr/>
              <a:tblGrid>
                <a:gridCol w="4572000"/>
                <a:gridCol w="4267200"/>
              </a:tblGrid>
              <a:tr h="377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sym typeface="Wingdings 3" pitchFamily="18" charset="2"/>
                        </a:rPr>
                        <a:t> BP (mm Hg) if not done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Rest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Times New Roman" pitchFamily="18" charset="0"/>
                        </a:rPr>
                        <a:t>≥ 5 min, quiet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Times New Roman" pitchFamily="18" charset="0"/>
                        </a:rPr>
                        <a:t>    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Times New Roman" pitchFamily="18" charset="0"/>
                          <a:sym typeface="Symbol" pitchFamily="18" charset="2"/>
                        </a:rPr>
                        <a:t>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Times New Roman" pitchFamily="18" charset="0"/>
                        </a:rPr>
                        <a:t>12/6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Seated, back supported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Times New Roman" pitchFamily="18" charset="0"/>
                        </a:rPr>
                        <a:t>    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Times New Roman" pitchFamily="18" charset="0"/>
                          <a:sym typeface="Symbol" pitchFamily="18" charset="2"/>
                        </a:rPr>
                        <a:t>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Times New Roman" pitchFamily="18" charset="0"/>
                        </a:rPr>
                        <a:t> 6/8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Cuff at midsternal level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Times New Roman" pitchFamily="18" charset="0"/>
                        </a:rPr>
                        <a:t>    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Times New Roman" pitchFamily="18" charset="0"/>
                          <a:sym typeface="Symbol" pitchFamily="18" charset="2"/>
                        </a:rPr>
                        <a:t>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Times New Roman" pitchFamily="18" charset="0"/>
                          <a:sym typeface="Symbol" pitchFamily="18" charset="2"/>
                        </a:rPr>
                        <a:t>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Times New Roman" pitchFamily="18" charset="0"/>
                        </a:rPr>
                        <a:t>2/inch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Large enough cuff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Times New Roman" pitchFamily="18" charset="0"/>
                        </a:rPr>
                        <a:t>    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Times New Roman" pitchFamily="18" charset="0"/>
                          <a:sym typeface="Symbol" pitchFamily="18" charset="2"/>
                        </a:rPr>
                        <a:t>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Times New Roman" pitchFamily="18" charset="0"/>
                        </a:rPr>
                        <a:t> 6-18/4-13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Bladder center over artery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Times New Roman" pitchFamily="18" charset="0"/>
                        </a:rPr>
                        <a:t>    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Times New Roman" pitchFamily="18" charset="0"/>
                          <a:sym typeface="Symbol" pitchFamily="18" charset="2"/>
                        </a:rPr>
                        <a:t>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Times New Roman" pitchFamily="18" charset="0"/>
                        </a:rPr>
                        <a:t>  3-5/2-3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Deflate 2 mm Hg/sec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Times New Roman" pitchFamily="18" charset="0"/>
                        </a:rPr>
                        <a:t>    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Times New Roman" pitchFamily="18" charset="0"/>
                          <a:sym typeface="Symbol" pitchFamily="18" charset="2"/>
                        </a:rPr>
                        <a:t>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Times New Roman" pitchFamily="18" charset="0"/>
                        </a:rPr>
                        <a:t>SBP/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Times New Roman" pitchFamily="18" charset="0"/>
                          <a:sym typeface="Symbol" pitchFamily="18" charset="2"/>
                        </a:rPr>
                        <a:t>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Times New Roman" pitchFamily="18" charset="0"/>
                        </a:rPr>
                        <a:t>DBP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No talking during measurement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    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sym typeface="Symbol" pitchFamily="18" charset="2"/>
                        </a:rPr>
                        <a:t> 17/13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If initial BP &gt; goal BP: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    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1</a:t>
                      </a:r>
                      <a:r>
                        <a:rPr kumimoji="0" lang="en-US" sz="2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st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 reading higher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   3 readings, 1 min apart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      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Times New Roman" pitchFamily="18" charset="0"/>
                        </a:rPr>
                        <a:t>• “Alerting response”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01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   Discard 1</a:t>
                      </a:r>
                      <a:r>
                        <a:rPr kumimoji="0" lang="en-US" sz="2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st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, average last 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 gridSpan="2">
                  <a:txBody>
                    <a:bodyPr/>
                    <a:lstStyle/>
                    <a:p>
                      <a:pPr marL="457200" marR="0" lvl="0" indent="-457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CAN WE TEACH/IMPLEMENT? DOUBTFUL!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7525"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Hypertension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 2005; 45:142           </a:t>
                      </a:r>
                      <a:r>
                        <a:rPr kumimoji="0" lang="en-US" sz="18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J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n-US" sz="1800" b="0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Hypertens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 2005; 23:697           </a:t>
                      </a:r>
                      <a:r>
                        <a:rPr kumimoji="0" lang="en-US" sz="18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Can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n-US" sz="18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J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n-US" sz="18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Card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 2012; 28:270</a:t>
                      </a:r>
                      <a:endParaRPr kumimoji="0" lang="en-US" sz="1800" b="0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278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22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n-US" dirty="0" smtClean="0"/>
              <a:t>Selection Criteria for BP Cuff Size</a:t>
            </a:r>
            <a:endParaRPr lang="en-US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6055" y="2211946"/>
            <a:ext cx="8277791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1524000" y="6519447"/>
            <a:ext cx="5715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200" dirty="0"/>
              <a:t>Hypertension. 2017 Nov 13. pii: HYP.0000000000000066. 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5367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en-US" sz="4000" dirty="0"/>
              <a:t/>
            </a:r>
            <a:br>
              <a:rPr lang="en-US" sz="4000" dirty="0"/>
            </a:br>
            <a:r>
              <a:rPr lang="en-US" dirty="0" smtClean="0"/>
              <a:t>Definition of High BP 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0056" y="2195662"/>
            <a:ext cx="8382000" cy="4191000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Rectangle 8"/>
          <p:cNvSpPr/>
          <p:nvPr/>
        </p:nvSpPr>
        <p:spPr>
          <a:xfrm>
            <a:off x="1524000" y="6519446"/>
            <a:ext cx="5715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200" dirty="0"/>
              <a:t>Hypertension. 2017 Nov 13. pii: HYP.0000000000000066</a:t>
            </a:r>
            <a:r>
              <a:rPr lang="fi-FI" sz="1600" dirty="0"/>
              <a:t>. 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0518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/>
          <a:lstStyle/>
          <a:p>
            <a:r>
              <a:rPr lang="en-US" dirty="0" smtClean="0"/>
              <a:t>AOBP (Automated Office Blood Pressure)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It takes multiple readings taken with a fully automated recorder with the patient resting alone in a quiet room.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When these principles are followed, office-induced hypertension is eliminated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AOBP exhibits a much stronger correlation with the awake ABPM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AOBP also simplifies the definition of hypertension in that the cut point for a normal AOBP (&lt; 135/85 mm Hg) is the same as for the awake ambulatory BP and home BP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0" y="6581002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CJC. 2012. Volume 28, Issue 3, Pages 341–346</a:t>
            </a:r>
          </a:p>
        </p:txBody>
      </p:sp>
    </p:spTree>
    <p:extLst>
      <p:ext uri="{BB962C8B-B14F-4D97-AF65-F5344CB8AC3E}">
        <p14:creationId xmlns:p14="http://schemas.microsoft.com/office/powerpoint/2010/main" val="1778903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/>
          <a:lstStyle/>
          <a:p>
            <a:r>
              <a:rPr lang="en-US" dirty="0" smtClean="0"/>
              <a:t>Office BP measurement (OBP)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Traditionally office blood pressure measurement has been performed using a sphygmomanometer and stethoscope.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  <a:r>
              <a:rPr lang="en-US" dirty="0" err="1"/>
              <a:t>Auscultatory</a:t>
            </a:r>
            <a:r>
              <a:rPr lang="en-US" dirty="0"/>
              <a:t> technique is increasingly being replaced by automated techniques.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mercury as a toxic metal is being phased out 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 properly validated </a:t>
            </a:r>
            <a:r>
              <a:rPr lang="en-US" dirty="0" err="1" smtClean="0"/>
              <a:t>oscillometric</a:t>
            </a:r>
            <a:r>
              <a:rPr lang="en-US" dirty="0" smtClean="0"/>
              <a:t> devices are readily available</a:t>
            </a:r>
          </a:p>
          <a:p>
            <a:pPr>
              <a:lnSpc>
                <a:spcPct val="150000"/>
              </a:lnSpc>
            </a:pPr>
            <a:r>
              <a:rPr lang="en-US" dirty="0"/>
              <a:t>An alternative to the mercury sphygmomanometer is “hybrid” sphygmomanometer, which combines features of electronic and mercury devices.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453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869" y="62062"/>
            <a:ext cx="9613861" cy="1080938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n-US" dirty="0" smtClean="0"/>
              <a:t>Indications of ABPM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143000"/>
            <a:ext cx="8991600" cy="5334000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  <a:buNone/>
            </a:pPr>
            <a:r>
              <a:rPr lang="en-US" dirty="0" smtClean="0"/>
              <a:t>1. 24 hour Average BP</a:t>
            </a:r>
          </a:p>
          <a:p>
            <a:pPr algn="just">
              <a:lnSpc>
                <a:spcPct val="200000"/>
              </a:lnSpc>
              <a:buNone/>
            </a:pPr>
            <a:r>
              <a:rPr lang="en-US" dirty="0" smtClean="0"/>
              <a:t>2. Daytime and nighttime BP pattern</a:t>
            </a:r>
          </a:p>
          <a:p>
            <a:pPr algn="just">
              <a:lnSpc>
                <a:spcPct val="200000"/>
              </a:lnSpc>
              <a:buNone/>
            </a:pPr>
            <a:r>
              <a:rPr lang="en-US" dirty="0" smtClean="0"/>
              <a:t>3. Nocturnal dipping status and excessive dipping if any</a:t>
            </a:r>
          </a:p>
          <a:p>
            <a:pPr algn="just">
              <a:lnSpc>
                <a:spcPct val="200000"/>
              </a:lnSpc>
              <a:buNone/>
            </a:pPr>
            <a:r>
              <a:rPr lang="en-US" dirty="0" smtClean="0"/>
              <a:t>4. Early morning surge</a:t>
            </a:r>
          </a:p>
          <a:p>
            <a:pPr algn="just">
              <a:lnSpc>
                <a:spcPct val="200000"/>
              </a:lnSpc>
              <a:buNone/>
            </a:pPr>
            <a:r>
              <a:rPr lang="en-US" dirty="0" smtClean="0"/>
              <a:t>5. BP load i.e. percentage of reading higher than normal</a:t>
            </a:r>
          </a:p>
          <a:p>
            <a:pPr algn="just">
              <a:lnSpc>
                <a:spcPct val="200000"/>
              </a:lnSpc>
              <a:buNone/>
            </a:pPr>
            <a:r>
              <a:rPr lang="en-US" dirty="0" smtClean="0"/>
              <a:t>6. BP variability derived from 95% confidence units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" y="6553201"/>
            <a:ext cx="655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Clinical j of Hypertension .2017;1(3)691-694</a:t>
            </a:r>
          </a:p>
        </p:txBody>
      </p:sp>
    </p:spTree>
    <p:extLst>
      <p:ext uri="{BB962C8B-B14F-4D97-AF65-F5344CB8AC3E}">
        <p14:creationId xmlns:p14="http://schemas.microsoft.com/office/powerpoint/2010/main" val="4287130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n-US" dirty="0" smtClean="0"/>
              <a:t>Uses of ABPM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To confirm diagnosis of Hypertension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Initiate antihypertensive treatment 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Poorly controlled blood pressure (resistant or labile hypertension)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Frequent </a:t>
            </a:r>
            <a:r>
              <a:rPr lang="en-US" dirty="0" err="1"/>
              <a:t>hypotensive</a:t>
            </a:r>
            <a:r>
              <a:rPr lang="en-US" dirty="0"/>
              <a:t> symptoms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White coat hypertension (i.e. high BP in doctor`s  clinic, normal at home )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Masked hypertension (i.e. normal BP in doctor`s  clinic, high at home)</a:t>
            </a:r>
          </a:p>
          <a:p>
            <a:pPr algn="just">
              <a:lnSpc>
                <a:spcPct val="150000"/>
              </a:lnSpc>
            </a:pPr>
            <a:endParaRPr lang="en-US" dirty="0"/>
          </a:p>
          <a:p>
            <a:pPr algn="just">
              <a:lnSpc>
                <a:spcPct val="150000"/>
              </a:lnSpc>
            </a:pPr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" y="6553201"/>
            <a:ext cx="655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Clinical j of Hypertension .2017;1(3)691-694</a:t>
            </a:r>
          </a:p>
        </p:txBody>
      </p:sp>
    </p:spTree>
    <p:extLst>
      <p:ext uri="{BB962C8B-B14F-4D97-AF65-F5344CB8AC3E}">
        <p14:creationId xmlns:p14="http://schemas.microsoft.com/office/powerpoint/2010/main" val="4148764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9" name="Rectangle 1029"/>
          <p:cNvSpPr>
            <a:spLocks noGrp="1" noChangeArrowheads="1"/>
          </p:cNvSpPr>
          <p:nvPr>
            <p:ph type="title" sz="quarter"/>
          </p:nvPr>
        </p:nvSpPr>
        <p:spPr>
          <a:xfrm>
            <a:off x="2362201" y="152401"/>
            <a:ext cx="8162925" cy="1090613"/>
          </a:xfrm>
          <a:noFill/>
        </p:spPr>
        <p:txBody>
          <a:bodyPr/>
          <a:lstStyle/>
          <a:p>
            <a:r>
              <a:rPr lang="en-US" sz="2800"/>
              <a:t>Frequency Distribution of Untreated HTN by Age</a:t>
            </a:r>
            <a:endParaRPr lang="en-US" sz="4000" b="1"/>
          </a:p>
        </p:txBody>
      </p:sp>
      <p:pic>
        <p:nvPicPr>
          <p:cNvPr id="159748" name="Picture 1028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657600" y="1447800"/>
            <a:ext cx="6248400" cy="4267200"/>
          </a:xfrm>
          <a:noFill/>
          <a:ln/>
        </p:spPr>
      </p:pic>
      <p:pic>
        <p:nvPicPr>
          <p:cNvPr id="159751" name="Picture 103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3262314" y="2116138"/>
            <a:ext cx="344487" cy="214312"/>
          </a:xfrm>
          <a:noFill/>
          <a:ln/>
        </p:spPr>
      </p:pic>
      <p:pic>
        <p:nvPicPr>
          <p:cNvPr id="159753" name="Picture 103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3262314" y="3254376"/>
            <a:ext cx="344487" cy="212725"/>
          </a:xfrm>
          <a:noFill/>
          <a:ln/>
        </p:spPr>
      </p:pic>
      <p:pic>
        <p:nvPicPr>
          <p:cNvPr id="159755" name="Picture 1035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/>
          <a:srcRect/>
          <a:stretch>
            <a:fillRect/>
          </a:stretch>
        </p:blipFill>
        <p:spPr>
          <a:xfrm>
            <a:off x="3187700" y="4603751"/>
            <a:ext cx="344488" cy="214313"/>
          </a:xfrm>
          <a:noFill/>
          <a:ln/>
        </p:spPr>
      </p:pic>
      <p:sp>
        <p:nvSpPr>
          <p:cNvPr id="159757" name="Rectangle 1037"/>
          <p:cNvSpPr>
            <a:spLocks noChangeArrowheads="1"/>
          </p:cNvSpPr>
          <p:nvPr/>
        </p:nvSpPr>
        <p:spPr bwMode="auto">
          <a:xfrm>
            <a:off x="1524000" y="1981201"/>
            <a:ext cx="21336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600" b="1"/>
              <a:t>Isolated Systolic </a:t>
            </a:r>
          </a:p>
          <a:p>
            <a:r>
              <a:rPr lang="en-US" sz="1600" b="1"/>
              <a:t>HTN</a:t>
            </a:r>
            <a:endParaRPr lang="en-US" b="1"/>
          </a:p>
        </p:txBody>
      </p:sp>
      <p:sp>
        <p:nvSpPr>
          <p:cNvPr id="159758" name="Rectangle 1038"/>
          <p:cNvSpPr>
            <a:spLocks noChangeArrowheads="1"/>
          </p:cNvSpPr>
          <p:nvPr/>
        </p:nvSpPr>
        <p:spPr bwMode="auto">
          <a:xfrm>
            <a:off x="1524000" y="4495801"/>
            <a:ext cx="1981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600" b="1"/>
              <a:t>Isolated Diastolic </a:t>
            </a:r>
          </a:p>
          <a:p>
            <a:r>
              <a:rPr lang="en-US" sz="1600" b="1"/>
              <a:t>HTN</a:t>
            </a:r>
            <a:endParaRPr lang="en-US" b="1"/>
          </a:p>
        </p:txBody>
      </p:sp>
      <p:sp>
        <p:nvSpPr>
          <p:cNvPr id="159759" name="Rectangle 1039"/>
          <p:cNvSpPr>
            <a:spLocks noChangeArrowheads="1"/>
          </p:cNvSpPr>
          <p:nvPr/>
        </p:nvSpPr>
        <p:spPr bwMode="auto">
          <a:xfrm>
            <a:off x="1524001" y="3222625"/>
            <a:ext cx="1787669" cy="65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sz="1600" b="1"/>
              <a:t>Systolic Diastolic</a:t>
            </a:r>
          </a:p>
          <a:p>
            <a:pPr eaLnBrk="1" hangingPunct="1">
              <a:spcBef>
                <a:spcPct val="30000"/>
              </a:spcBef>
            </a:pPr>
            <a:r>
              <a:rPr lang="en-US" sz="1600" b="1"/>
              <a:t> HTN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3478239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"/>
            <a:ext cx="8229600" cy="792163"/>
          </a:xfrm>
        </p:spPr>
        <p:txBody>
          <a:bodyPr/>
          <a:lstStyle/>
          <a:p>
            <a:r>
              <a:rPr lang="en-US" b="1" dirty="0" smtClean="0"/>
              <a:t>	Lifestyle </a:t>
            </a:r>
            <a:r>
              <a:rPr lang="en-US" b="1" dirty="0"/>
              <a:t>modifications </a:t>
            </a:r>
          </a:p>
        </p:txBody>
      </p:sp>
      <p:pic>
        <p:nvPicPr>
          <p:cNvPr id="11878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781579" y="1081088"/>
            <a:ext cx="7391400" cy="5410200"/>
          </a:xfrm>
          <a:noFill/>
          <a:ln/>
        </p:spPr>
      </p:pic>
      <p:sp>
        <p:nvSpPr>
          <p:cNvPr id="118790" name="Rectangle 6"/>
          <p:cNvSpPr>
            <a:spLocks noChangeArrowheads="1"/>
          </p:cNvSpPr>
          <p:nvPr/>
        </p:nvSpPr>
        <p:spPr bwMode="auto">
          <a:xfrm>
            <a:off x="1524001" y="6491288"/>
            <a:ext cx="22124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www.nhlbi.nih.gov</a:t>
            </a:r>
          </a:p>
        </p:txBody>
      </p:sp>
    </p:spTree>
    <p:extLst>
      <p:ext uri="{BB962C8B-B14F-4D97-AF65-F5344CB8AC3E}">
        <p14:creationId xmlns:p14="http://schemas.microsoft.com/office/powerpoint/2010/main" val="26667391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8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90800" y="838200"/>
            <a:ext cx="7772400" cy="838200"/>
          </a:xfrm>
        </p:spPr>
        <p:txBody>
          <a:bodyPr/>
          <a:lstStyle/>
          <a:p>
            <a:r>
              <a:rPr lang="en-US"/>
              <a:t>The DASH Diet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981200"/>
            <a:ext cx="7772400" cy="44196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The </a:t>
            </a:r>
            <a:r>
              <a:rPr lang="en-US" b="1" dirty="0">
                <a:solidFill>
                  <a:srgbClr val="1E04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DASH Diet</a:t>
            </a:r>
            <a:r>
              <a:rPr lang="en-US" dirty="0"/>
              <a:t> includes: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7-8 servings of grains and grain</a:t>
            </a:r>
            <a:r>
              <a:rPr lang="en-US" dirty="0"/>
              <a:t> </a:t>
            </a:r>
            <a:r>
              <a:rPr lang="en-US" sz="2800" dirty="0"/>
              <a:t>products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4-5 servings of vegetables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4-5 servings of fruits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2-3 servings of low fat dairy products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2 or less servings of meat, poultry and fish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2-3 servings of fats and oils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Nuts, seeds and dry beans 4-5 times /week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Limited ‘sweets’ low in fat.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747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03" y="256732"/>
            <a:ext cx="10345594" cy="634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84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Hypertensive Crises</a:t>
            </a:r>
            <a:br>
              <a:rPr lang="en-US"/>
            </a:br>
            <a:endParaRPr lang="en-US"/>
          </a:p>
        </p:txBody>
      </p:sp>
      <p:sp>
        <p:nvSpPr>
          <p:cNvPr id="12296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Hypertensive Urgencies</a:t>
            </a:r>
            <a:r>
              <a:rPr lang="en-US" dirty="0"/>
              <a:t>: No progressive target-organ dysfunction. (Accelerated Hypertension)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Hypertensive Emergencies</a:t>
            </a:r>
            <a:r>
              <a:rPr lang="en-US" dirty="0"/>
              <a:t>: Progressive end-organ dysfunction. (Malignant Hypertension)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/>
              <a:t>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7941243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2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2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Hypertensive </a:t>
            </a:r>
            <a:r>
              <a:rPr lang="en-US" dirty="0"/>
              <a:t>Emergencies</a:t>
            </a:r>
          </a:p>
        </p:txBody>
      </p:sp>
      <p:sp>
        <p:nvSpPr>
          <p:cNvPr id="2356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981200" y="1828800"/>
            <a:ext cx="82296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Severely elevated BP (&gt;180/120mmHg).</a:t>
            </a:r>
          </a:p>
          <a:p>
            <a:pPr>
              <a:lnSpc>
                <a:spcPct val="90000"/>
              </a:lnSpc>
            </a:pPr>
            <a:r>
              <a:rPr lang="en-US" sz="2800" b="1" dirty="0"/>
              <a:t>With</a:t>
            </a:r>
            <a:r>
              <a:rPr lang="en-US" sz="2800" dirty="0"/>
              <a:t> progressive target organ dysfunction. 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Require emergent lowering of BP.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b="1" dirty="0"/>
              <a:t>Examples</a:t>
            </a:r>
            <a:r>
              <a:rPr lang="en-US" sz="2800" dirty="0"/>
              <a:t>: </a:t>
            </a:r>
            <a:r>
              <a:rPr lang="en-US" sz="2800" b="1" dirty="0"/>
              <a:t>Severely elevated BP </a:t>
            </a:r>
            <a:r>
              <a:rPr lang="en-US" sz="2800" dirty="0"/>
              <a:t>with: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/>
              <a:t>    Hypertensive encephalopathy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/>
              <a:t>    Acute left ventricular failure with pulmonary edema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/>
              <a:t>	Acute MI or unstable angina pectoris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/>
              <a:t>	Dissecting aortic aneurysm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030003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5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5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5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5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5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5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5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0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en-US" dirty="0" smtClean="0"/>
              <a:t>Systolic and Diastolic Blood Pressure Thresholds for Blood Pressure</a:t>
            </a:r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321" y="2188076"/>
            <a:ext cx="8686800" cy="35945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524000" y="6553201"/>
            <a:ext cx="5943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American Journal of Hypertension 30(5) May 2017</a:t>
            </a:r>
          </a:p>
        </p:txBody>
      </p:sp>
    </p:spTree>
    <p:extLst>
      <p:ext uri="{BB962C8B-B14F-4D97-AF65-F5344CB8AC3E}">
        <p14:creationId xmlns:p14="http://schemas.microsoft.com/office/powerpoint/2010/main" val="1383101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Young patient with HTN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not secondary causes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If HR &gt;60, 1</a:t>
            </a:r>
            <a:r>
              <a:rPr lang="en-US" baseline="30000" dirty="0" smtClean="0"/>
              <a:t>st</a:t>
            </a:r>
            <a:r>
              <a:rPr lang="en-US" dirty="0" smtClean="0"/>
              <a:t> choice BB</a:t>
            </a:r>
          </a:p>
          <a:p>
            <a:endParaRPr lang="en-US" dirty="0" smtClean="0"/>
          </a:p>
          <a:p>
            <a:r>
              <a:rPr lang="en-US" dirty="0" smtClean="0"/>
              <a:t>If level is not desirable add CCB</a:t>
            </a:r>
          </a:p>
          <a:p>
            <a:endParaRPr lang="en-US" dirty="0" smtClean="0"/>
          </a:p>
          <a:p>
            <a:r>
              <a:rPr lang="en-US" dirty="0" smtClean="0"/>
              <a:t>If target is not achievable add CTL. HTCZ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Normal echo</a:t>
            </a:r>
            <a:endParaRPr lang="en-US" dirty="0"/>
          </a:p>
        </p:txBody>
      </p:sp>
      <p:pic>
        <p:nvPicPr>
          <p:cNvPr id="7" name="Content Placeholder 6" descr="index1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8057168" y="2682911"/>
            <a:ext cx="3581400" cy="3886200"/>
          </a:xfrm>
        </p:spPr>
      </p:pic>
    </p:spTree>
    <p:extLst>
      <p:ext uri="{BB962C8B-B14F-4D97-AF65-F5344CB8AC3E}">
        <p14:creationId xmlns:p14="http://schemas.microsoft.com/office/powerpoint/2010/main" val="283824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with DM, HTN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Treatment for HTN</a:t>
            </a:r>
          </a:p>
          <a:p>
            <a:r>
              <a:rPr lang="en-US" dirty="0" smtClean="0"/>
              <a:t>1),First choice combo of BB and ACEI or ARB</a:t>
            </a:r>
          </a:p>
          <a:p>
            <a:r>
              <a:rPr lang="en-US" dirty="0" smtClean="0"/>
              <a:t>2), HCTZ or CTL</a:t>
            </a:r>
          </a:p>
          <a:p>
            <a:r>
              <a:rPr lang="en-US" dirty="0" smtClean="0"/>
              <a:t>3), CCB</a:t>
            </a:r>
          </a:p>
          <a:p>
            <a:r>
              <a:rPr lang="en-US" dirty="0" smtClean="0"/>
              <a:t>4), Alpha blockers</a:t>
            </a:r>
          </a:p>
          <a:p>
            <a:r>
              <a:rPr lang="en-US" dirty="0" smtClean="0"/>
              <a:t>5), Aldosterone RB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Normal echo</a:t>
            </a:r>
            <a:endParaRPr lang="en-US" dirty="0"/>
          </a:p>
        </p:txBody>
      </p:sp>
      <p:pic>
        <p:nvPicPr>
          <p:cNvPr id="5" name="Picture 4" descr="index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2625" y="2430989"/>
            <a:ext cx="3967301" cy="380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14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Patient with ASH with HTN with normal EF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</a:p>
          <a:p>
            <a:r>
              <a:rPr lang="en-US" dirty="0" smtClean="0"/>
              <a:t>1, BB</a:t>
            </a:r>
          </a:p>
          <a:p>
            <a:r>
              <a:rPr lang="en-US" dirty="0" smtClean="0"/>
              <a:t>2, CCB,</a:t>
            </a:r>
          </a:p>
          <a:p>
            <a:r>
              <a:rPr lang="en-US" dirty="0" smtClean="0"/>
              <a:t>3, ACEI or ARB</a:t>
            </a:r>
          </a:p>
          <a:p>
            <a:r>
              <a:rPr lang="en-US" dirty="0" smtClean="0"/>
              <a:t>4, ALRB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ASH</a:t>
            </a:r>
            <a:endParaRPr lang="en-US" dirty="0"/>
          </a:p>
        </p:txBody>
      </p:sp>
      <p:pic>
        <p:nvPicPr>
          <p:cNvPr id="5" name="Picture 4" descr="images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0" y="2590800"/>
            <a:ext cx="35052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323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with LVH and HTN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</a:p>
          <a:p>
            <a:r>
              <a:rPr lang="en-US" dirty="0" smtClean="0"/>
              <a:t>1, BB</a:t>
            </a:r>
          </a:p>
          <a:p>
            <a:r>
              <a:rPr lang="en-US" dirty="0" smtClean="0"/>
              <a:t>2, CCB if not DM, if DM ACEI or ARB</a:t>
            </a:r>
          </a:p>
          <a:p>
            <a:r>
              <a:rPr lang="en-US" dirty="0" smtClean="0"/>
              <a:t>ALRB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LVH</a:t>
            </a:r>
            <a:endParaRPr lang="en-US" dirty="0"/>
          </a:p>
        </p:txBody>
      </p:sp>
      <p:pic>
        <p:nvPicPr>
          <p:cNvPr id="5" name="Picture 4" descr="i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2781" y="2354789"/>
            <a:ext cx="35814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318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HTN with CVA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Treatment in NRF</a:t>
            </a:r>
          </a:p>
          <a:p>
            <a:r>
              <a:rPr lang="en-US" dirty="0" smtClean="0"/>
              <a:t>1, ACEI or ARB</a:t>
            </a:r>
          </a:p>
          <a:p>
            <a:r>
              <a:rPr lang="en-US" dirty="0" smtClean="0"/>
              <a:t>2, CCB</a:t>
            </a:r>
          </a:p>
          <a:p>
            <a:r>
              <a:rPr lang="en-US" dirty="0" smtClean="0"/>
              <a:t>3, CTL</a:t>
            </a:r>
          </a:p>
          <a:p>
            <a:r>
              <a:rPr lang="en-US" dirty="0" smtClean="0"/>
              <a:t>4, BB</a:t>
            </a:r>
          </a:p>
          <a:p>
            <a:r>
              <a:rPr lang="en-US" dirty="0" smtClean="0"/>
              <a:t>5, ALRB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CVA</a:t>
            </a:r>
            <a:endParaRPr lang="en-US" dirty="0"/>
          </a:p>
        </p:txBody>
      </p:sp>
      <p:pic>
        <p:nvPicPr>
          <p:cNvPr id="5" name="Picture 4" descr="images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0" y="2438400"/>
            <a:ext cx="3429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607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HTN with Phechromacytoma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</a:p>
          <a:p>
            <a:r>
              <a:rPr lang="en-US" dirty="0" smtClean="0"/>
              <a:t>1, Alpha blockers</a:t>
            </a:r>
          </a:p>
          <a:p>
            <a:r>
              <a:rPr lang="en-US" dirty="0" smtClean="0"/>
              <a:t>2, BBs</a:t>
            </a:r>
          </a:p>
          <a:p>
            <a:r>
              <a:rPr lang="en-US" dirty="0" smtClean="0"/>
              <a:t>3, ALRB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Phechromacytoma</a:t>
            </a:r>
            <a:endParaRPr lang="en-US" dirty="0"/>
          </a:p>
        </p:txBody>
      </p:sp>
      <p:pic>
        <p:nvPicPr>
          <p:cNvPr id="5" name="Picture 4" descr="images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481" y="2707783"/>
            <a:ext cx="35814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50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HTN in RAS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</a:p>
          <a:p>
            <a:r>
              <a:rPr lang="en-US" dirty="0" smtClean="0"/>
              <a:t>1, </a:t>
            </a:r>
            <a:r>
              <a:rPr lang="en-US" dirty="0" err="1" smtClean="0"/>
              <a:t>CCb</a:t>
            </a:r>
            <a:endParaRPr lang="en-US" dirty="0" smtClean="0"/>
          </a:p>
          <a:p>
            <a:r>
              <a:rPr lang="en-US" dirty="0" smtClean="0"/>
              <a:t>2, Alpha blockers</a:t>
            </a:r>
          </a:p>
          <a:p>
            <a:r>
              <a:rPr lang="en-US" dirty="0" smtClean="0"/>
              <a:t>3, LD</a:t>
            </a:r>
          </a:p>
          <a:p>
            <a:r>
              <a:rPr lang="en-US" dirty="0" smtClean="0"/>
              <a:t>4, BBs</a:t>
            </a:r>
          </a:p>
          <a:p>
            <a:r>
              <a:rPr lang="en-US" dirty="0" smtClean="0"/>
              <a:t>5, strictly no CTL, HCTZ, ACEI, ARB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Renal artery stenosis</a:t>
            </a:r>
            <a:endParaRPr lang="en-US" dirty="0"/>
          </a:p>
        </p:txBody>
      </p:sp>
      <p:pic>
        <p:nvPicPr>
          <p:cNvPr id="5" name="Picture 4" descr="images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4152" y="2773251"/>
            <a:ext cx="35814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71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HTN in CKD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</a:p>
          <a:p>
            <a:r>
              <a:rPr lang="en-US" dirty="0" smtClean="0"/>
              <a:t>1, </a:t>
            </a:r>
            <a:r>
              <a:rPr lang="en-US" dirty="0" err="1" smtClean="0"/>
              <a:t>CCb</a:t>
            </a:r>
            <a:endParaRPr lang="en-US" dirty="0" smtClean="0"/>
          </a:p>
          <a:p>
            <a:r>
              <a:rPr lang="en-US" dirty="0" smtClean="0"/>
              <a:t>2, BBs</a:t>
            </a:r>
          </a:p>
          <a:p>
            <a:r>
              <a:rPr lang="en-US" dirty="0" smtClean="0"/>
              <a:t>3, Alpha Blockers</a:t>
            </a:r>
          </a:p>
          <a:p>
            <a:r>
              <a:rPr lang="en-US" dirty="0" smtClean="0"/>
              <a:t>4, LDs</a:t>
            </a:r>
          </a:p>
          <a:p>
            <a:r>
              <a:rPr lang="en-US" dirty="0" smtClean="0"/>
              <a:t>5, Nitroglycerine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CKD</a:t>
            </a:r>
            <a:endParaRPr lang="en-US" dirty="0"/>
          </a:p>
        </p:txBody>
      </p:sp>
      <p:pic>
        <p:nvPicPr>
          <p:cNvPr id="5" name="Picture 4" descr="images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9603" y="2336873"/>
            <a:ext cx="41148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910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HTN in Aortic aneurysm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</a:p>
          <a:p>
            <a:r>
              <a:rPr lang="en-US" dirty="0" smtClean="0"/>
              <a:t>1, BBs</a:t>
            </a:r>
          </a:p>
          <a:p>
            <a:r>
              <a:rPr lang="en-US" dirty="0" smtClean="0"/>
              <a:t>2, non vasodilating CCB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Aortic aneurysm</a:t>
            </a:r>
            <a:endParaRPr lang="en-US" dirty="0"/>
          </a:p>
        </p:txBody>
      </p:sp>
      <p:pic>
        <p:nvPicPr>
          <p:cNvPr id="5" name="Picture 4" descr="images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9259" y="2377922"/>
            <a:ext cx="35052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305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HTN in Aortic dissection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</a:p>
          <a:p>
            <a:r>
              <a:rPr lang="en-US" dirty="0" smtClean="0"/>
              <a:t>1, IV BBs</a:t>
            </a:r>
          </a:p>
          <a:p>
            <a:r>
              <a:rPr lang="en-US" dirty="0" smtClean="0"/>
              <a:t>2, Urgent surgery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Aortic dissection</a:t>
            </a:r>
            <a:endParaRPr lang="en-US" dirty="0"/>
          </a:p>
        </p:txBody>
      </p:sp>
      <p:pic>
        <p:nvPicPr>
          <p:cNvPr id="5" name="Picture 4" descr="images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4953" y="2500648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42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HTN with Pulmonary edema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Treatment for PE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1, Nitroglycerin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2, LDs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" name="Content Placeholder 4" descr="index3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00800" y="2514600"/>
            <a:ext cx="3733800" cy="3810000"/>
          </a:xfrm>
        </p:spPr>
      </p:pic>
    </p:spTree>
    <p:extLst>
      <p:ext uri="{BB962C8B-B14F-4D97-AF65-F5344CB8AC3E}">
        <p14:creationId xmlns:p14="http://schemas.microsoft.com/office/powerpoint/2010/main" val="179693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HOCM with HTN in normal EF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</a:p>
          <a:p>
            <a:r>
              <a:rPr lang="en-US" dirty="0" smtClean="0"/>
              <a:t>1, Verapamil</a:t>
            </a:r>
          </a:p>
          <a:p>
            <a:r>
              <a:rPr lang="en-US" dirty="0" smtClean="0"/>
              <a:t>2, BB</a:t>
            </a:r>
          </a:p>
          <a:p>
            <a:r>
              <a:rPr lang="en-US" dirty="0" smtClean="0"/>
              <a:t>3, diltiazem</a:t>
            </a:r>
          </a:p>
          <a:p>
            <a:r>
              <a:rPr lang="en-US" dirty="0" smtClean="0"/>
              <a:t>4, strictly no vasodilators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HOCM echo</a:t>
            </a:r>
            <a:endParaRPr lang="en-US" dirty="0"/>
          </a:p>
        </p:txBody>
      </p:sp>
      <p:pic>
        <p:nvPicPr>
          <p:cNvPr id="5" name="Picture 4" descr="images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451" y="2743200"/>
            <a:ext cx="6307931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864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Patient with Dilated cardiomyopathy and CCF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</a:p>
          <a:p>
            <a:r>
              <a:rPr lang="en-US" dirty="0" smtClean="0"/>
              <a:t>1, ACEI or ARB</a:t>
            </a:r>
          </a:p>
          <a:p>
            <a:r>
              <a:rPr lang="en-US" dirty="0" smtClean="0"/>
              <a:t>2, Carvedelol</a:t>
            </a:r>
          </a:p>
          <a:p>
            <a:r>
              <a:rPr lang="en-US" dirty="0" smtClean="0"/>
              <a:t>3, ALRB, LD</a:t>
            </a:r>
          </a:p>
          <a:p>
            <a:r>
              <a:rPr lang="en-US" dirty="0" smtClean="0"/>
              <a:t>4, mono or dinitrates or nitroglycerin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Reduced EF30-40%</a:t>
            </a:r>
            <a:endParaRPr lang="en-US" dirty="0"/>
          </a:p>
        </p:txBody>
      </p:sp>
      <p:pic>
        <p:nvPicPr>
          <p:cNvPr id="5" name="Picture 4" descr="images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681" y="2336873"/>
            <a:ext cx="34290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068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Device Based Treatment for HTN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1, Endovascular Implant</a:t>
            </a:r>
          </a:p>
          <a:p>
            <a:r>
              <a:rPr lang="en-US" dirty="0" smtClean="0"/>
              <a:t>2, Denervation of carotid bulb, </a:t>
            </a:r>
            <a:r>
              <a:rPr lang="en-US" dirty="0"/>
              <a:t>b</a:t>
            </a:r>
            <a:r>
              <a:rPr lang="en-US" dirty="0" smtClean="0"/>
              <a:t>ody, median nerve, and renal 	nerve denervation.</a:t>
            </a:r>
          </a:p>
          <a:p>
            <a:r>
              <a:rPr lang="en-US" dirty="0" smtClean="0"/>
              <a:t>3, Alcohol RND.</a:t>
            </a:r>
          </a:p>
          <a:p>
            <a:r>
              <a:rPr lang="en-US" dirty="0" smtClean="0"/>
              <a:t>4, AV Fistula</a:t>
            </a:r>
          </a:p>
          <a:p>
            <a:r>
              <a:rPr lang="en-US" dirty="0" smtClean="0"/>
              <a:t>5, Pace Maker mediated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267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19" y="299601"/>
            <a:ext cx="10297962" cy="625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4984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Aortic Implant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692" y="3181082"/>
            <a:ext cx="5841024" cy="338714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31" y="3161919"/>
            <a:ext cx="5895755" cy="342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4407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66" y="452022"/>
            <a:ext cx="10336067" cy="595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0118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Renal Nerve Denervation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652" y="2176530"/>
            <a:ext cx="6233374" cy="3953814"/>
          </a:xfrm>
        </p:spPr>
      </p:pic>
    </p:spTree>
    <p:extLst>
      <p:ext uri="{BB962C8B-B14F-4D97-AF65-F5344CB8AC3E}">
        <p14:creationId xmlns:p14="http://schemas.microsoft.com/office/powerpoint/2010/main" val="832588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for your attention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Visit Ipcard TV in </a:t>
            </a:r>
            <a:r>
              <a:rPr lang="en-US" dirty="0" err="1" smtClean="0"/>
              <a:t>youTube</a:t>
            </a:r>
            <a:r>
              <a:rPr lang="en-US" dirty="0" smtClean="0"/>
              <a:t> channel- a channel for doctors and patients information</a:t>
            </a:r>
          </a:p>
          <a:p>
            <a:r>
              <a:rPr lang="en-US" dirty="0" smtClean="0"/>
              <a:t>www.ipcard.org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503745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140</TotalTime>
  <Words>1089</Words>
  <Application>Microsoft Office PowerPoint</Application>
  <PresentationFormat>Widescreen</PresentationFormat>
  <Paragraphs>227</Paragraphs>
  <Slides>38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MS PGothic</vt:lpstr>
      <vt:lpstr>Arial</vt:lpstr>
      <vt:lpstr>Calibri</vt:lpstr>
      <vt:lpstr>Symbol</vt:lpstr>
      <vt:lpstr>Times New Roman</vt:lpstr>
      <vt:lpstr>Trebuchet MS</vt:lpstr>
      <vt:lpstr>Wingdings</vt:lpstr>
      <vt:lpstr>Wingdings 3</vt:lpstr>
      <vt:lpstr>Berlin</vt:lpstr>
      <vt:lpstr>Hypertension Learning Academy</vt:lpstr>
      <vt:lpstr> How many of you have confident of treating HTN completely?</vt:lpstr>
      <vt:lpstr>How many of you worry about number of drugs in a patient for HTN?</vt:lpstr>
      <vt:lpstr>One patient’s History</vt:lpstr>
      <vt:lpstr>Following medications  (15 drugs)</vt:lpstr>
      <vt:lpstr>BP MEASUREMENT: if we fault at technique</vt:lpstr>
      <vt:lpstr>Selection Criteria for BP Cuff Size</vt:lpstr>
      <vt:lpstr> Definition of High BP  </vt:lpstr>
      <vt:lpstr>AOBP (Automated Office Blood Pressure)</vt:lpstr>
      <vt:lpstr>Office BP measurement (OBP)</vt:lpstr>
      <vt:lpstr>Indications of ABPM</vt:lpstr>
      <vt:lpstr>Uses of ABPM</vt:lpstr>
      <vt:lpstr>Frequency Distribution of Untreated HTN by Age</vt:lpstr>
      <vt:lpstr> Lifestyle modifications </vt:lpstr>
      <vt:lpstr>The DASH Diet</vt:lpstr>
      <vt:lpstr>PowerPoint Presentation</vt:lpstr>
      <vt:lpstr>Hypertensive Crises </vt:lpstr>
      <vt:lpstr> Hypertensive Emergencies</vt:lpstr>
      <vt:lpstr>Systolic and Diastolic Blood Pressure Thresholds for Blood Pressure</vt:lpstr>
      <vt:lpstr>Young patient with HTN</vt:lpstr>
      <vt:lpstr>Patient with DM, HTN</vt:lpstr>
      <vt:lpstr>Patient with ASH with HTN with normal EF</vt:lpstr>
      <vt:lpstr>Patient with LVH and HTN</vt:lpstr>
      <vt:lpstr>HTN with CVA</vt:lpstr>
      <vt:lpstr>HTN with Phechromacytoma</vt:lpstr>
      <vt:lpstr>HTN in RAS</vt:lpstr>
      <vt:lpstr>HTN in CKD</vt:lpstr>
      <vt:lpstr>HTN in Aortic aneurysm</vt:lpstr>
      <vt:lpstr>HTN in Aortic dissection</vt:lpstr>
      <vt:lpstr>HTN with Pulmonary edema</vt:lpstr>
      <vt:lpstr>HOCM with HTN in normal EF</vt:lpstr>
      <vt:lpstr>Patient with Dilated cardiomyopathy and CCF</vt:lpstr>
      <vt:lpstr>Device Based Treatment for HTN</vt:lpstr>
      <vt:lpstr>PowerPoint Presentation</vt:lpstr>
      <vt:lpstr> Aortic Implant</vt:lpstr>
      <vt:lpstr>PowerPoint Presentation</vt:lpstr>
      <vt:lpstr> Renal Nerve Denervation</vt:lpstr>
      <vt:lpstr>Thank you for your attention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Hypertension Learning Academy</dc:title>
  <dc:creator>Dr AM Thirugnanam</dc:creator>
  <cp:lastModifiedBy>Dr AM Thirugnanam</cp:lastModifiedBy>
  <cp:revision>16</cp:revision>
  <dcterms:created xsi:type="dcterms:W3CDTF">2018-04-27T15:24:04Z</dcterms:created>
  <dcterms:modified xsi:type="dcterms:W3CDTF">2018-04-28T08:22:24Z</dcterms:modified>
</cp:coreProperties>
</file>